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Robo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8" roundtripDataSignature="AMtx7mg5H1lNLBthXM9Ael0oaOZvgtMP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8" Type="http://customschemas.google.com/relationships/presentationmetadata" Target="metadata"/><Relationship Id="rId27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2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2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2" name="Google Shape;22;p20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9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" type="body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9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9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showMasterSp="0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0"/>
          <p:cNvSpPr txBox="1"/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1" type="body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0" type="dt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0"/>
          <p:cNvSpPr txBox="1"/>
          <p:nvPr>
            <p:ph idx="11" type="ftr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0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3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8" name="Google Shape;98;p30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9" name="Google Shape;99;p30"/>
          <p:cNvSpPr txBox="1"/>
          <p:nvPr>
            <p:ph idx="12" type="sldNum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2" name="Google Shape;32;p2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9" name="Google Shape;39;p22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6" name="Google Shape;46;p23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3" type="body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4" type="body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showMasterSp="0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idx="1" type="body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1" name="Google Shape;51;p24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" name="Google Shape;52;p2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3" name="Google Shape;53;p24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" name="Google Shape;54;p24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b="0" sz="44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4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2" type="sldNum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ctr">
              <a:spcBef>
                <a:spcPts val="0"/>
              </a:spcBef>
              <a:buNone/>
              <a:defRPr b="1" i="0" sz="2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7" name="Google Shape;57;p24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2" type="sldNum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>
  <p:cSld name="Объект с подписью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7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2" name="Google Shape;72;p27"/>
          <p:cNvSpPr txBox="1"/>
          <p:nvPr>
            <p:ph idx="1" type="body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pic>
        <p:nvPicPr>
          <p:cNvPr descr="sm_pencil.png" id="73" name="Google Shape;7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2648" y="1755648"/>
            <a:ext cx="1615307" cy="2145615"/>
          </a:xfrm>
          <a:prstGeom prst="rect">
            <a:avLst/>
          </a:prstGeom>
          <a:noFill/>
          <a:ln cap="sq" cmpd="dbl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idx="1" type="body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indent="-228600" lvl="1" marL="914400" algn="l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6" name="Google Shape;76;p28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7" name="Google Shape;77;p2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8" name="Google Shape;78;p28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9" name="Google Shape;79;p28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b="0"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2" type="sldNum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3" name="Google Shape;83;p28"/>
          <p:cNvSpPr txBox="1"/>
          <p:nvPr>
            <p:ph idx="11" type="ftr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/>
          <p:nvPr>
            <p:ph idx="2" type="pic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CCDBE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9090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4169" lvl="1" marL="91440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8137" lvl="2" marL="13716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238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19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" name="Google Shape;15;p19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19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19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2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FFFFFF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push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type="ctrTitle"/>
          </p:nvPr>
        </p:nvSpPr>
        <p:spPr>
          <a:xfrm>
            <a:off x="-245950" y="383171"/>
            <a:ext cx="9390000" cy="26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96C7D"/>
              </a:buClr>
              <a:buSzPts val="4800"/>
              <a:buFont typeface="Twentieth Century"/>
              <a:buNone/>
            </a:pPr>
            <a:r>
              <a:rPr b="1" lang="ru-RU" sz="3600">
                <a:solidFill>
                  <a:srgbClr val="660000"/>
                </a:solidFill>
                <a:latin typeface="Roboto"/>
                <a:ea typeface="Roboto"/>
                <a:cs typeface="Roboto"/>
                <a:sym typeface="Roboto"/>
              </a:rPr>
              <a:t>АВТОМАТИЗИРОВАННЫЕ ИНФОРМАЦИОННЫЕ СИСТЕМЫ</a:t>
            </a:r>
            <a:endParaRPr b="1" sz="3600">
              <a:solidFill>
                <a:srgbClr val="66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5702800" y="6001675"/>
            <a:ext cx="2982900" cy="6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>
                <a:latin typeface="Roboto"/>
                <a:ea typeface="Roboto"/>
                <a:cs typeface="Roboto"/>
                <a:sym typeface="Roboto"/>
              </a:rPr>
              <a:t>ФИО докладчика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>
                <a:latin typeface="Roboto"/>
                <a:ea typeface="Roboto"/>
                <a:cs typeface="Roboto"/>
                <a:sym typeface="Roboto"/>
              </a:rPr>
              <a:t>Наименование организации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 Классификация информационных систем по уровням управления</a:t>
            </a:r>
            <a:endParaRPr/>
          </a:p>
        </p:txBody>
      </p:sp>
      <p:sp>
        <p:nvSpPr>
          <p:cNvPr id="166" name="Google Shape;166;p1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79"/>
              <a:buChar char="◻"/>
            </a:pPr>
            <a:r>
              <a:rPr lang="ru-RU" sz="2465"/>
              <a:t>информационные системы оперативного (операционного) уровня – бухгалтерская, банковских депозитов, обработки заказов, регистрации билетов, выплаты зарплаты;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lang="ru-RU" sz="2465"/>
              <a:t>информационная система специалистов – офисная автоматизация, обработка знаний (включая экспертные системы);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lang="ru-RU" sz="2465"/>
              <a:t>информационные системы тактического уровня (среднее звено) – мониторинг, администрирование, контроль, принятие решений;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lang="ru-RU" sz="2465"/>
              <a:t>стратегические информационные системы – формулирование целей, стратегическое планирование.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Классификация по способу организации</a:t>
            </a:r>
            <a:endParaRPr/>
          </a:p>
        </p:txBody>
      </p:sp>
      <p:sp>
        <p:nvSpPr>
          <p:cNvPr id="172" name="Google Shape;172;p1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системы на основе архитектуры файл-сервер;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системы на основе архитектуры клиент-сервер;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системы на основе многоуровневой архитектуры;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системы на основе интернет/интранет-технологий.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wentieth Century"/>
              <a:buNone/>
            </a:pPr>
            <a:r>
              <a:rPr lang="ru-RU" sz="3200"/>
              <a:t>Классификация автоматизированных информационных систем</a:t>
            </a:r>
            <a:endParaRPr/>
          </a:p>
        </p:txBody>
      </p:sp>
      <p:sp>
        <p:nvSpPr>
          <p:cNvPr id="178" name="Google Shape;178;p1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производственные системы;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административные системы (человеческих ресурсов);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финансовые и учетные системы;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системы маркетинга.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rPr b="1" lang="ru-RU"/>
              <a:t>Информационное обеспечение </a:t>
            </a:r>
            <a:r>
              <a:rPr lang="ru-RU"/>
              <a:t>— совокупность единой системы классификации и кодирования информации, унифицированных систем документации, схем информационных потоков, циркулирующих в организации, а также методология построения баз данных.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wentieth Century"/>
              <a:buNone/>
            </a:pPr>
            <a:r>
              <a:rPr lang="ru-RU" sz="3200"/>
              <a:t>Базовые понятия информационной системы представлены на рис. 1.2.</a:t>
            </a:r>
            <a:endParaRPr/>
          </a:p>
        </p:txBody>
      </p:sp>
      <p:pic>
        <p:nvPicPr>
          <p:cNvPr id="189" name="Google Shape;1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760" y="1556792"/>
            <a:ext cx="4436144" cy="5147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rPr b="1" lang="ru-RU"/>
              <a:t>Техническое обеспечение </a:t>
            </a:r>
            <a:r>
              <a:rPr lang="ru-RU"/>
              <a:t>— комплекс технических средств, предназначенных для работы информационной системы, а также соответствующая документация на эти средства и технологические процессы.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Комплекс технических средств составляют:</a:t>
            </a:r>
            <a:endParaRPr/>
          </a:p>
        </p:txBody>
      </p:sp>
      <p:sp>
        <p:nvSpPr>
          <p:cNvPr id="200" name="Google Shape;200;p1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компьютеры любых моделей;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 устройства сбора, накопления, обработки, передачи и вывода информации;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устройства передачи данных и линий связи;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оргтехника и устройства автоматического съема информации;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эксплуатационные материалы и др.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7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wentieth Century"/>
              <a:buNone/>
            </a:pPr>
            <a:r>
              <a:rPr lang="ru-RU" sz="2400"/>
              <a:t>В состав программного обеспечения входят общесистемные и специальные программные продукты, а также техническая документация, рис.1.3.</a:t>
            </a:r>
            <a:endParaRPr/>
          </a:p>
        </p:txBody>
      </p:sp>
      <p:pic>
        <p:nvPicPr>
          <p:cNvPr id="206" name="Google Shape;20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9632" y="1988840"/>
            <a:ext cx="6287677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8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12" name="Google Shape;212;p18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-RU" sz="8000"/>
              <a:t>Спасибо за внимание!</a:t>
            </a:r>
            <a:endParaRPr sz="8000"/>
          </a:p>
        </p:txBody>
      </p:sp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Понятия информационных систем</a:t>
            </a:r>
            <a:endParaRPr sz="3959"/>
          </a:p>
        </p:txBody>
      </p:sp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lang="ru-RU" sz="2682"/>
              <a:t>Система (system – целое, составленное из частей; греч.) – это совокупность элементов, взаимодействующих друг с другом, образующих определенную целостность, единство.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ru-RU" sz="2682"/>
              <a:t>Архитектура системы – совокупность свойств системы, существенных для пользователя.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ru-RU" sz="2682"/>
              <a:t>Элемент системы – часть системы, имеющая определенное функциональное назначение. Элементы, состоящие из простых взаимосвязанных элементов, часто называют подсистемами.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Понятия информационных систем</a:t>
            </a:r>
            <a:endParaRPr sz="3959"/>
          </a:p>
        </p:txBody>
      </p:sp>
      <p:sp>
        <p:nvSpPr>
          <p:cNvPr id="118" name="Google Shape;118;p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lang="ru-RU" sz="2682"/>
              <a:t>Организация системы – внутренняя упорядоченность, согласованность взаимодействия элементов системы, проявляющаяся, в частности, в ограничении разнообразия состояния элементов в рамках системы.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ru-RU" sz="2682"/>
              <a:t>Структура системы – состав, порядок и принципы взаимодействия элементов системы, определяющие основные свойства системы. Если отдельные элементы системы разнесены по разным уровням и характеризуются внутренними связями, то говорят об иерархической структуре системы.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Понятия информационных систем</a:t>
            </a:r>
            <a:endParaRPr sz="3959"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ru-RU"/>
              <a:t>Информационная система — это взаимосвязанная совокупность средств, методов и персонала, используемых для хранения, обработки и выдачи информации в интересах достижения поставленной цели.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ru-RU"/>
              <a:t>Информационный ресурс</a:t>
            </a:r>
            <a:endParaRPr/>
          </a:p>
        </p:txBody>
      </p:sp>
      <p:sp>
        <p:nvSpPr>
          <p:cNvPr id="130" name="Google Shape;130;p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lang="ru-RU" sz="2682"/>
              <a:t>Информационный ресурс – это отдельные документы и отдельные массивы документов, документы и массивы документов в информационных системах (библиотеках, архивах, фондах, банках данных, других видах информационных систем).</a:t>
            </a:r>
            <a:endParaRPr/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SzPts val="1609"/>
              <a:buNone/>
            </a:pPr>
            <a:r>
              <a:rPr lang="ru-RU" sz="2682"/>
              <a:t>***Информационные процессы реализуются с помощью информационных процедур, реализующих тот или иной механизм переработки входной информации в конкретный результат.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Типы информационных процедур</a:t>
            </a:r>
            <a:endParaRPr/>
          </a:p>
        </p:txBody>
      </p: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609600" y="1752600"/>
            <a:ext cx="3530352" cy="1460376"/>
          </a:xfrm>
          <a:prstGeom prst="rect">
            <a:avLst/>
          </a:prstGeom>
          <a:noFill/>
          <a:ln cap="flat" cmpd="dbl" w="19050">
            <a:solidFill>
              <a:srgbClr val="C58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rPr lang="ru-RU"/>
              <a:t>Полностью формализуемые</a:t>
            </a:r>
            <a:endParaRPr/>
          </a:p>
        </p:txBody>
      </p:sp>
      <p:sp>
        <p:nvSpPr>
          <p:cNvPr id="138" name="Google Shape;138;p6"/>
          <p:cNvSpPr txBox="1"/>
          <p:nvPr/>
        </p:nvSpPr>
        <p:spPr>
          <a:xfrm>
            <a:off x="2411760" y="3861048"/>
            <a:ext cx="3530352" cy="1460376"/>
          </a:xfrm>
          <a:prstGeom prst="rect">
            <a:avLst/>
          </a:prstGeom>
          <a:noFill/>
          <a:ln cap="flat" cmpd="dbl" w="19050">
            <a:solidFill>
              <a:srgbClr val="C58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9"/>
              <a:buFont typeface="Noto Sans Symbols"/>
              <a:buNone/>
            </a:pPr>
            <a:r>
              <a:rPr b="0" i="0" lang="ru-RU" sz="2682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Плохо формализованные информационные процедуры</a:t>
            </a:r>
            <a:endParaRPr b="0" i="0" sz="2682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4932040" y="1772816"/>
            <a:ext cx="3530352" cy="1460376"/>
          </a:xfrm>
          <a:prstGeom prst="rect">
            <a:avLst/>
          </a:prstGeom>
          <a:noFill/>
          <a:ln cap="flat" cmpd="dbl" w="19050">
            <a:solidFill>
              <a:srgbClr val="C58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rPr b="0" i="0" lang="ru-RU" sz="2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Неформализуемые информационные процедуры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lang="ru-RU" sz="3959"/>
              <a:t>Этапы развития информационных систем</a:t>
            </a:r>
            <a:endParaRPr/>
          </a:p>
        </p:txBody>
      </p:sp>
      <p:pic>
        <p:nvPicPr>
          <p:cNvPr id="145" name="Google Shape;1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592" y="1916832"/>
            <a:ext cx="6679062" cy="3456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ru-RU"/>
              <a:t>Типы информационных систем</a:t>
            </a:r>
            <a:endParaRPr/>
          </a:p>
        </p:txBody>
      </p:sp>
      <p:sp>
        <p:nvSpPr>
          <p:cNvPr id="151" name="Google Shape;151;p8"/>
          <p:cNvSpPr txBox="1"/>
          <p:nvPr>
            <p:ph idx="1" type="body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48"/>
              <a:buChar char="◻"/>
            </a:pPr>
            <a:r>
              <a:rPr lang="ru-RU" sz="2247"/>
              <a:t>накапливают и хранят данные в виде множества экземпляров одного или нескольких типов структурных элементов (информационных объектов). Каждый из таких экземпляров или некоторая их совокупность отражают сведения по какому-либо факту, событию отдельно от всех прочих сведений и фактов.</a:t>
            </a:r>
            <a:endParaRPr/>
          </a:p>
        </p:txBody>
      </p:sp>
      <p:sp>
        <p:nvSpPr>
          <p:cNvPr id="152" name="Google Shape;152;p8"/>
          <p:cNvSpPr txBox="1"/>
          <p:nvPr>
            <p:ph idx="2" type="body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200"/>
              <a:buChar char="◻"/>
            </a:pPr>
            <a:r>
              <a:rPr lang="ru-RU" sz="2000"/>
              <a:t>единичным элементом информации является нерасчлененный на более мелкие элементы документ и информация при вводе (входной документ), как правило, не структурируется, или структурируется в ограниченном виде</a:t>
            </a:r>
            <a:endParaRPr/>
          </a:p>
        </p:txBody>
      </p:sp>
      <p:sp>
        <p:nvSpPr>
          <p:cNvPr id="153" name="Google Shape;153;p8"/>
          <p:cNvSpPr txBox="1"/>
          <p:nvPr>
            <p:ph idx="3" type="body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Font typeface="Twentieth Century"/>
              <a:buNone/>
            </a:pPr>
            <a:r>
              <a:rPr lang="ru-RU"/>
              <a:t>Фактографические </a:t>
            </a:r>
            <a:endParaRPr/>
          </a:p>
        </p:txBody>
      </p:sp>
      <p:sp>
        <p:nvSpPr>
          <p:cNvPr id="154" name="Google Shape;154;p8"/>
          <p:cNvSpPr txBox="1"/>
          <p:nvPr>
            <p:ph idx="4" type="body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Font typeface="Twentieth Century"/>
              <a:buNone/>
            </a:pPr>
            <a:r>
              <a:rPr lang="ru-RU"/>
              <a:t>Документированные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wentieth Century"/>
              <a:buNone/>
            </a:pPr>
            <a:r>
              <a:rPr lang="ru-RU" sz="2800"/>
              <a:t>Классификация информационных систем по функциональному признаку</a:t>
            </a:r>
            <a:endParaRPr/>
          </a:p>
        </p:txBody>
      </p:sp>
      <p:pic>
        <p:nvPicPr>
          <p:cNvPr id="160" name="Google Shape;16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3728" y="1628800"/>
            <a:ext cx="4933950" cy="48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S010352479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2011-01-21T17:24:20Z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TC103524799990</vt:lpwstr>
  </property>
</Properties>
</file>