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90" d="100"/>
          <a:sy n="90" d="100"/>
        </p:scale>
        <p:origin x="-9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EF89A-F914-4CA1-9477-660AE42232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D58F7-A2D4-4C9B-8504-C9E15BE7E43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76CC4D5-D9A2-45E8-A8A6-583054EEC3B5}" type="parTrans" cxnId="{7DFE915F-F14B-4382-A151-33FD15F585B2}">
      <dgm:prSet/>
      <dgm:spPr/>
      <dgm:t>
        <a:bodyPr/>
        <a:lstStyle/>
        <a:p>
          <a:endParaRPr lang="ru-RU"/>
        </a:p>
      </dgm:t>
    </dgm:pt>
    <dgm:pt modelId="{1888A41F-CC8C-440E-8D3A-05DE0860D80D}" type="sibTrans" cxnId="{7DFE915F-F14B-4382-A151-33FD15F585B2}">
      <dgm:prSet/>
      <dgm:spPr/>
      <dgm:t>
        <a:bodyPr/>
        <a:lstStyle/>
        <a:p>
          <a:endParaRPr lang="ru-RU"/>
        </a:p>
      </dgm:t>
    </dgm:pt>
    <dgm:pt modelId="{E3F1B3AC-6BE6-46C0-9E2F-2C9958E45D7C}">
      <dgm:prSet phldrT="[Текст]" custT="1"/>
      <dgm:spPr/>
      <dgm:t>
        <a:bodyPr/>
        <a:lstStyle/>
        <a:p>
          <a:pPr algn="l"/>
          <a:r>
            <a:rPr lang="ru-RU" sz="1600" b="1" dirty="0" smtClean="0"/>
            <a:t>…ЦЕЛЕСООБРАЗНО ЗАКЛЮЧЕНИЕ ДОГОВОРА МЕЖДУ СОВЕТСКИМИ РЕСПУБЛИКАМИ О ФОРМАЛЬНОМ ВСТУПЛЕНИИ В СОСТАВ РСФСР НА ПРАВАХ АВТОНОМИЙ</a:t>
          </a:r>
          <a:endParaRPr lang="ru-RU" sz="1600" b="1" dirty="0"/>
        </a:p>
      </dgm:t>
    </dgm:pt>
    <dgm:pt modelId="{97388863-2452-4264-B76C-BFC7090459DF}" type="parTrans" cxnId="{CA67FE56-1EA3-46A6-97F8-5BB630C8F887}">
      <dgm:prSet/>
      <dgm:spPr/>
      <dgm:t>
        <a:bodyPr/>
        <a:lstStyle/>
        <a:p>
          <a:endParaRPr lang="ru-RU"/>
        </a:p>
      </dgm:t>
    </dgm:pt>
    <dgm:pt modelId="{309AEBBF-EDA4-4321-B8CB-B703503B575B}" type="sibTrans" cxnId="{CA67FE56-1EA3-46A6-97F8-5BB630C8F887}">
      <dgm:prSet/>
      <dgm:spPr/>
      <dgm:t>
        <a:bodyPr/>
        <a:lstStyle/>
        <a:p>
          <a:endParaRPr lang="ru-RU"/>
        </a:p>
      </dgm:t>
    </dgm:pt>
    <dgm:pt modelId="{837D888A-A429-4BA4-9CD2-6ADB51C1BBE7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98B342B-D5B9-404C-8662-F893FD34484B}" type="parTrans" cxnId="{6731EBAD-5FB7-4D66-8693-B0DA1E9A6045}">
      <dgm:prSet/>
      <dgm:spPr/>
      <dgm:t>
        <a:bodyPr/>
        <a:lstStyle/>
        <a:p>
          <a:endParaRPr lang="ru-RU"/>
        </a:p>
      </dgm:t>
    </dgm:pt>
    <dgm:pt modelId="{630E811D-3F4A-44E0-A089-D6E4CB7C527C}" type="sibTrans" cxnId="{6731EBAD-5FB7-4D66-8693-B0DA1E9A6045}">
      <dgm:prSet/>
      <dgm:spPr/>
      <dgm:t>
        <a:bodyPr/>
        <a:lstStyle/>
        <a:p>
          <a:endParaRPr lang="ru-RU"/>
        </a:p>
      </dgm:t>
    </dgm:pt>
    <dgm:pt modelId="{695CCD51-BEDD-4568-8C1D-5EBCEEFBF1DD}">
      <dgm:prSet phldrT="[Текст]" custT="1"/>
      <dgm:spPr/>
      <dgm:t>
        <a:bodyPr/>
        <a:lstStyle/>
        <a:p>
          <a:pPr algn="l"/>
          <a:r>
            <a:rPr lang="ru-RU" sz="1600" b="1" dirty="0" smtClean="0"/>
            <a:t>ОБЪЕДИНЕНИЕ ХОЗЯЙСТВЕННЫХ УСИЛИЙ И ОБЩЕЙ ПОЛИТИКИ  СЧИТАЕМ НЕОБХОДИМЫМ, НО С СОХРАНЕНИЕМ ВСЕХ АТРИБУТОВ НЕЗАВИСИМОСТИ</a:t>
          </a:r>
          <a:endParaRPr lang="ru-RU" sz="1600" b="1" dirty="0"/>
        </a:p>
      </dgm:t>
    </dgm:pt>
    <dgm:pt modelId="{5C121AD9-5559-45EE-9C0A-DD1BF7A8A5F5}" type="parTrans" cxnId="{FDCD1BFA-80ED-481D-83C4-9B431F51B8EE}">
      <dgm:prSet/>
      <dgm:spPr/>
      <dgm:t>
        <a:bodyPr/>
        <a:lstStyle/>
        <a:p>
          <a:endParaRPr lang="ru-RU"/>
        </a:p>
      </dgm:t>
    </dgm:pt>
    <dgm:pt modelId="{45178083-96AC-44F9-B67F-60DBE6944676}" type="sibTrans" cxnId="{FDCD1BFA-80ED-481D-83C4-9B431F51B8EE}">
      <dgm:prSet/>
      <dgm:spPr/>
      <dgm:t>
        <a:bodyPr/>
        <a:lstStyle/>
        <a:p>
          <a:endParaRPr lang="ru-RU"/>
        </a:p>
      </dgm:t>
    </dgm:pt>
    <dgm:pt modelId="{DCDDEB2C-B075-4CB0-9DD2-3D4A236DA859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653ABC4-807B-4CE6-B4CC-C6E455CDCCD1}" type="parTrans" cxnId="{D3994BB7-49D4-4A6D-B830-C46E4BBC5325}">
      <dgm:prSet/>
      <dgm:spPr/>
      <dgm:t>
        <a:bodyPr/>
        <a:lstStyle/>
        <a:p>
          <a:endParaRPr lang="ru-RU"/>
        </a:p>
      </dgm:t>
    </dgm:pt>
    <dgm:pt modelId="{00BA14F8-A022-4E06-8AA2-63B28085B12C}" type="sibTrans" cxnId="{D3994BB7-49D4-4A6D-B830-C46E4BBC5325}">
      <dgm:prSet/>
      <dgm:spPr/>
      <dgm:t>
        <a:bodyPr/>
        <a:lstStyle/>
        <a:p>
          <a:endParaRPr lang="ru-RU"/>
        </a:p>
      </dgm:t>
    </dgm:pt>
    <dgm:pt modelId="{48E8A850-AA27-4BBD-9CEB-2485AA3AEAD8}">
      <dgm:prSet phldrT="[Текст]"/>
      <dgm:spPr/>
      <dgm:t>
        <a:bodyPr/>
        <a:lstStyle/>
        <a:p>
          <a:pPr algn="l"/>
          <a:r>
            <a:rPr lang="ru-RU" sz="1600" b="1" dirty="0" smtClean="0"/>
            <a:t>ПРИЗНАТЬ НЕОБХОДИМЫМ ЗАКЛЮЧЕНИЕ ДОГОВОРА МЕЖДУ СОВЕТСКИМИ РЕСПУБЛИКАМИ ОБ ОБЪЕДИНЕНИИ ИХ В СОЮЗ С ОСТАВЛЕНИЕМ ЗА КАЖДОЙ ИЗ НИХ ПРАВА СВОБОДНОГО ВЫХОДА ИЗ СОСТАВА СОЮЗА</a:t>
          </a:r>
          <a:endParaRPr lang="ru-RU" sz="1600" b="1" dirty="0"/>
        </a:p>
      </dgm:t>
    </dgm:pt>
    <dgm:pt modelId="{DCAB6F3D-8031-4783-BBBC-6BFC9BDD3E3B}" type="parTrans" cxnId="{065DA88A-63F3-4E51-B499-3931A41AD432}">
      <dgm:prSet/>
      <dgm:spPr/>
      <dgm:t>
        <a:bodyPr/>
        <a:lstStyle/>
        <a:p>
          <a:endParaRPr lang="ru-RU"/>
        </a:p>
      </dgm:t>
    </dgm:pt>
    <dgm:pt modelId="{5A8C1016-4844-44B9-8930-49F6C5D1E3CF}" type="sibTrans" cxnId="{065DA88A-63F3-4E51-B499-3931A41AD432}">
      <dgm:prSet/>
      <dgm:spPr/>
      <dgm:t>
        <a:bodyPr/>
        <a:lstStyle/>
        <a:p>
          <a:endParaRPr lang="ru-RU"/>
        </a:p>
      </dgm:t>
    </dgm:pt>
    <dgm:pt modelId="{631A4716-0E8A-4DE0-B6A4-AF3A20F3A554}">
      <dgm:prSet phldrT="[Текст]" custT="1"/>
      <dgm:spPr/>
      <dgm:t>
        <a:bodyPr/>
        <a:lstStyle/>
        <a:p>
          <a:pPr algn="r"/>
          <a:r>
            <a:rPr lang="ru-RU" sz="1400" dirty="0" smtClean="0"/>
            <a:t>В.Ленин, председатель Совнаркома</a:t>
          </a:r>
          <a:endParaRPr lang="ru-RU" sz="1400" dirty="0"/>
        </a:p>
      </dgm:t>
    </dgm:pt>
    <dgm:pt modelId="{817B13CC-56B2-4FF9-AE91-BCC31D585126}" type="parTrans" cxnId="{392CB4A5-8857-4D8D-B9C7-FCDACEBD13EF}">
      <dgm:prSet/>
      <dgm:spPr/>
      <dgm:t>
        <a:bodyPr/>
        <a:lstStyle/>
        <a:p>
          <a:endParaRPr lang="ru-RU"/>
        </a:p>
      </dgm:t>
    </dgm:pt>
    <dgm:pt modelId="{BE76F699-F3FE-42E1-A2EC-F48ED9584EC2}" type="sibTrans" cxnId="{392CB4A5-8857-4D8D-B9C7-FCDACEBD13EF}">
      <dgm:prSet/>
      <dgm:spPr/>
      <dgm:t>
        <a:bodyPr/>
        <a:lstStyle/>
        <a:p>
          <a:endParaRPr lang="ru-RU"/>
        </a:p>
      </dgm:t>
    </dgm:pt>
    <dgm:pt modelId="{9EA7562F-D7CC-4000-BEEC-BBA244DB71F1}">
      <dgm:prSet phldrT="[Текст]"/>
      <dgm:spPr/>
      <dgm:t>
        <a:bodyPr/>
        <a:lstStyle/>
        <a:p>
          <a:pPr algn="l"/>
          <a:endParaRPr lang="ru-RU" sz="1300" dirty="0"/>
        </a:p>
      </dgm:t>
    </dgm:pt>
    <dgm:pt modelId="{0873C931-AAC9-4228-8906-C70A45D45C09}" type="parTrans" cxnId="{0DA93E11-F789-46A0-A5BA-BC71C56F3030}">
      <dgm:prSet/>
      <dgm:spPr/>
      <dgm:t>
        <a:bodyPr/>
        <a:lstStyle/>
        <a:p>
          <a:endParaRPr lang="ru-RU"/>
        </a:p>
      </dgm:t>
    </dgm:pt>
    <dgm:pt modelId="{8D6CB4EC-962D-4D70-80AF-53183C98CE12}" type="sibTrans" cxnId="{0DA93E11-F789-46A0-A5BA-BC71C56F3030}">
      <dgm:prSet/>
      <dgm:spPr/>
      <dgm:t>
        <a:bodyPr/>
        <a:lstStyle/>
        <a:p>
          <a:endParaRPr lang="ru-RU"/>
        </a:p>
      </dgm:t>
    </dgm:pt>
    <dgm:pt modelId="{3F446E48-731F-4893-B5F6-E1B87C4CA3FA}">
      <dgm:prSet phldrT="[Текст]"/>
      <dgm:spPr/>
      <dgm:t>
        <a:bodyPr/>
        <a:lstStyle/>
        <a:p>
          <a:pPr algn="l"/>
          <a:endParaRPr lang="ru-RU" sz="1300" dirty="0"/>
        </a:p>
      </dgm:t>
    </dgm:pt>
    <dgm:pt modelId="{EE4160A7-D9E8-4CD3-9B20-2DA3A8BD4B2E}" type="parTrans" cxnId="{E0BFC544-3676-4573-96D1-4B9255C7C5E1}">
      <dgm:prSet/>
      <dgm:spPr/>
      <dgm:t>
        <a:bodyPr/>
        <a:lstStyle/>
        <a:p>
          <a:endParaRPr lang="ru-RU"/>
        </a:p>
      </dgm:t>
    </dgm:pt>
    <dgm:pt modelId="{4F2110FA-74CB-4F3D-985E-C95FD47549E1}" type="sibTrans" cxnId="{E0BFC544-3676-4573-96D1-4B9255C7C5E1}">
      <dgm:prSet/>
      <dgm:spPr/>
      <dgm:t>
        <a:bodyPr/>
        <a:lstStyle/>
        <a:p>
          <a:endParaRPr lang="ru-RU"/>
        </a:p>
      </dgm:t>
    </dgm:pt>
    <dgm:pt modelId="{885A84BF-1D5B-4A24-883C-71C67767C044}">
      <dgm:prSet phldrT="[Текст]" custT="1"/>
      <dgm:spPr/>
      <dgm:t>
        <a:bodyPr/>
        <a:lstStyle/>
        <a:p>
          <a:pPr algn="r"/>
          <a:r>
            <a:rPr lang="ru-RU" sz="1400" dirty="0" smtClean="0"/>
            <a:t>И.Сталин, нарком по делам национальностей</a:t>
          </a:r>
          <a:endParaRPr lang="ru-RU" sz="1400" dirty="0"/>
        </a:p>
      </dgm:t>
    </dgm:pt>
    <dgm:pt modelId="{B5CA43CC-AD07-4A72-8F90-70CA31233780}" type="parTrans" cxnId="{7B9F0FE8-6439-43CE-9BC6-D65E83B97D21}">
      <dgm:prSet/>
      <dgm:spPr/>
      <dgm:t>
        <a:bodyPr/>
        <a:lstStyle/>
        <a:p>
          <a:endParaRPr lang="ru-RU"/>
        </a:p>
      </dgm:t>
    </dgm:pt>
    <dgm:pt modelId="{1686B893-CDA6-4D8B-8B51-4D1BCE765B5C}" type="sibTrans" cxnId="{7B9F0FE8-6439-43CE-9BC6-D65E83B97D21}">
      <dgm:prSet/>
      <dgm:spPr/>
      <dgm:t>
        <a:bodyPr/>
        <a:lstStyle/>
        <a:p>
          <a:endParaRPr lang="ru-RU"/>
        </a:p>
      </dgm:t>
    </dgm:pt>
    <dgm:pt modelId="{74694466-994A-47E2-A554-BDDBAFC4BF1A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ABD6923F-4620-4C93-9E0E-61068C04B660}" type="parTrans" cxnId="{562E34FB-5353-4F83-B38B-7AD4BAF83056}">
      <dgm:prSet/>
      <dgm:spPr/>
      <dgm:t>
        <a:bodyPr/>
        <a:lstStyle/>
        <a:p>
          <a:endParaRPr lang="ru-RU"/>
        </a:p>
      </dgm:t>
    </dgm:pt>
    <dgm:pt modelId="{D35A5CE3-F00B-464F-BA78-7DF28427518D}" type="sibTrans" cxnId="{562E34FB-5353-4F83-B38B-7AD4BAF83056}">
      <dgm:prSet/>
      <dgm:spPr/>
      <dgm:t>
        <a:bodyPr/>
        <a:lstStyle/>
        <a:p>
          <a:endParaRPr lang="ru-RU"/>
        </a:p>
      </dgm:t>
    </dgm:pt>
    <dgm:pt modelId="{A97DF8C7-54D9-4FE5-AFBB-6E104B9FDE29}">
      <dgm:prSet phldrT="[Текст]" custT="1"/>
      <dgm:spPr/>
      <dgm:t>
        <a:bodyPr/>
        <a:lstStyle/>
        <a:p>
          <a:pPr algn="r"/>
          <a:r>
            <a:rPr lang="ru-RU" sz="1400" dirty="0" smtClean="0"/>
            <a:t>ЦК КП Грузии</a:t>
          </a:r>
          <a:endParaRPr lang="ru-RU" sz="1400" dirty="0"/>
        </a:p>
      </dgm:t>
    </dgm:pt>
    <dgm:pt modelId="{B76140B6-FDB3-421A-B5EE-EF3CE5AE794B}" type="parTrans" cxnId="{AEF7D4AE-E260-47DC-8D81-896E564D1669}">
      <dgm:prSet/>
      <dgm:spPr/>
      <dgm:t>
        <a:bodyPr/>
        <a:lstStyle/>
        <a:p>
          <a:endParaRPr lang="ru-RU"/>
        </a:p>
      </dgm:t>
    </dgm:pt>
    <dgm:pt modelId="{E5105790-5985-45AA-8B20-78CCA2622673}" type="sibTrans" cxnId="{AEF7D4AE-E260-47DC-8D81-896E564D1669}">
      <dgm:prSet/>
      <dgm:spPr/>
      <dgm:t>
        <a:bodyPr/>
        <a:lstStyle/>
        <a:p>
          <a:endParaRPr lang="ru-RU"/>
        </a:p>
      </dgm:t>
    </dgm:pt>
    <dgm:pt modelId="{A1FE9F68-A38F-44E1-8A47-B3AFB74F8252}" type="pres">
      <dgm:prSet presAssocID="{71BEF89A-F914-4CA1-9477-660AE42232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7C113-B722-40F5-970C-39B437F424FC}" type="pres">
      <dgm:prSet presAssocID="{B82D58F7-A2D4-4C9B-8504-C9E15BE7E43F}" presName="linNode" presStyleCnt="0"/>
      <dgm:spPr/>
    </dgm:pt>
    <dgm:pt modelId="{C24C30D3-8FDA-4AEC-9586-A3F377C9D36D}" type="pres">
      <dgm:prSet presAssocID="{B82D58F7-A2D4-4C9B-8504-C9E15BE7E43F}" presName="parentText" presStyleLbl="node1" presStyleIdx="0" presStyleCnt="3" custScaleX="49654" custScaleY="609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164DB-B87D-4F6F-BB68-EE5CA1ECAA04}" type="pres">
      <dgm:prSet presAssocID="{B82D58F7-A2D4-4C9B-8504-C9E15BE7E43F}" presName="descendantText" presStyleLbl="alignAccFollowNode1" presStyleIdx="0" presStyleCnt="3" custScaleY="96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1CF65-9C8B-4C44-923F-0E0B8C1A823E}" type="pres">
      <dgm:prSet presAssocID="{1888A41F-CC8C-440E-8D3A-05DE0860D80D}" presName="sp" presStyleCnt="0"/>
      <dgm:spPr/>
    </dgm:pt>
    <dgm:pt modelId="{B561D9E8-CBDC-4991-A014-805C97D30E45}" type="pres">
      <dgm:prSet presAssocID="{837D888A-A429-4BA4-9CD2-6ADB51C1BBE7}" presName="linNode" presStyleCnt="0"/>
      <dgm:spPr/>
    </dgm:pt>
    <dgm:pt modelId="{6A600D97-1ADD-49D4-8F60-DCE7F7BFFE45}" type="pres">
      <dgm:prSet presAssocID="{837D888A-A429-4BA4-9CD2-6ADB51C1BBE7}" presName="parentText" presStyleLbl="node1" presStyleIdx="1" presStyleCnt="3" custScaleX="49306" custScaleY="61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34226-F726-4C91-9B56-4873E9CF6B79}" type="pres">
      <dgm:prSet presAssocID="{837D888A-A429-4BA4-9CD2-6ADB51C1BB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DF862-DDA0-4404-8369-E8E943A1A0A9}" type="pres">
      <dgm:prSet presAssocID="{630E811D-3F4A-44E0-A089-D6E4CB7C527C}" presName="sp" presStyleCnt="0"/>
      <dgm:spPr/>
    </dgm:pt>
    <dgm:pt modelId="{C58C4490-2603-4C09-9A08-75A761235843}" type="pres">
      <dgm:prSet presAssocID="{DCDDEB2C-B075-4CB0-9DD2-3D4A236DA859}" presName="linNode" presStyleCnt="0"/>
      <dgm:spPr/>
    </dgm:pt>
    <dgm:pt modelId="{59C6D4B6-BDB6-4192-8929-28E293C47F33}" type="pres">
      <dgm:prSet presAssocID="{DCDDEB2C-B075-4CB0-9DD2-3D4A236DA859}" presName="parentText" presStyleLbl="node1" presStyleIdx="2" presStyleCnt="3" custScaleX="51378" custScaleY="53974" custLinFactNeighborX="485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6F9D4-E010-4BF8-B131-7742E0A0F74A}" type="pres">
      <dgm:prSet presAssocID="{DCDDEB2C-B075-4CB0-9DD2-3D4A236DA85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26F7D-B40A-42D4-9D2B-7ECCDB3E5D64}" type="presOf" srcId="{E3F1B3AC-6BE6-46C0-9E2F-2C9958E45D7C}" destId="{21F164DB-B87D-4F6F-BB68-EE5CA1ECAA04}" srcOrd="0" destOrd="1" presId="urn:microsoft.com/office/officeart/2005/8/layout/vList5"/>
    <dgm:cxn modelId="{CFA35B47-D097-4C45-B665-5DE628F79C69}" type="presOf" srcId="{695CCD51-BEDD-4568-8C1D-5EBCEEFBF1DD}" destId="{1A934226-F726-4C91-9B56-4873E9CF6B79}" srcOrd="0" destOrd="0" presId="urn:microsoft.com/office/officeart/2005/8/layout/vList5"/>
    <dgm:cxn modelId="{CA67FE56-1EA3-46A6-97F8-5BB630C8F887}" srcId="{B82D58F7-A2D4-4C9B-8504-C9E15BE7E43F}" destId="{E3F1B3AC-6BE6-46C0-9E2F-2C9958E45D7C}" srcOrd="1" destOrd="0" parTransId="{97388863-2452-4264-B76C-BFC7090459DF}" sibTransId="{309AEBBF-EDA4-4321-B8CB-B703503B575B}"/>
    <dgm:cxn modelId="{3AAEF1AD-C59F-4DC7-9F92-AB396D7109F7}" type="presOf" srcId="{631A4716-0E8A-4DE0-B6A4-AF3A20F3A554}" destId="{A2C6F9D4-E010-4BF8-B131-7742E0A0F74A}" srcOrd="0" destOrd="1" presId="urn:microsoft.com/office/officeart/2005/8/layout/vList5"/>
    <dgm:cxn modelId="{1E0B7738-EB72-4CDD-B287-1EB32AA4DD48}" type="presOf" srcId="{48E8A850-AA27-4BBD-9CEB-2485AA3AEAD8}" destId="{A2C6F9D4-E010-4BF8-B131-7742E0A0F74A}" srcOrd="0" destOrd="0" presId="urn:microsoft.com/office/officeart/2005/8/layout/vList5"/>
    <dgm:cxn modelId="{11894A85-3684-48CA-A681-BF9F89980207}" type="presOf" srcId="{837D888A-A429-4BA4-9CD2-6ADB51C1BBE7}" destId="{6A600D97-1ADD-49D4-8F60-DCE7F7BFFE45}" srcOrd="0" destOrd="0" presId="urn:microsoft.com/office/officeart/2005/8/layout/vList5"/>
    <dgm:cxn modelId="{1FF01C2B-279C-4A2E-85D4-BF49E3BB7879}" type="presOf" srcId="{3F446E48-731F-4893-B5F6-E1B87C4CA3FA}" destId="{21F164DB-B87D-4F6F-BB68-EE5CA1ECAA04}" srcOrd="0" destOrd="2" presId="urn:microsoft.com/office/officeart/2005/8/layout/vList5"/>
    <dgm:cxn modelId="{09B34FAC-B57A-4FCE-9947-A73A25C5709D}" type="presOf" srcId="{B82D58F7-A2D4-4C9B-8504-C9E15BE7E43F}" destId="{C24C30D3-8FDA-4AEC-9586-A3F377C9D36D}" srcOrd="0" destOrd="0" presId="urn:microsoft.com/office/officeart/2005/8/layout/vList5"/>
    <dgm:cxn modelId="{B14D3DDB-83E2-4555-AC5A-C0BFB57E2A2A}" type="presOf" srcId="{9EA7562F-D7CC-4000-BEEC-BBA244DB71F1}" destId="{21F164DB-B87D-4F6F-BB68-EE5CA1ECAA04}" srcOrd="0" destOrd="4" presId="urn:microsoft.com/office/officeart/2005/8/layout/vList5"/>
    <dgm:cxn modelId="{6731EBAD-5FB7-4D66-8693-B0DA1E9A6045}" srcId="{71BEF89A-F914-4CA1-9477-660AE42232DC}" destId="{837D888A-A429-4BA4-9CD2-6ADB51C1BBE7}" srcOrd="1" destOrd="0" parTransId="{798B342B-D5B9-404C-8662-F893FD34484B}" sibTransId="{630E811D-3F4A-44E0-A089-D6E4CB7C527C}"/>
    <dgm:cxn modelId="{E0BFC544-3676-4573-96D1-4B9255C7C5E1}" srcId="{B82D58F7-A2D4-4C9B-8504-C9E15BE7E43F}" destId="{3F446E48-731F-4893-B5F6-E1B87C4CA3FA}" srcOrd="2" destOrd="0" parTransId="{EE4160A7-D9E8-4CD3-9B20-2DA3A8BD4B2E}" sibTransId="{4F2110FA-74CB-4F3D-985E-C95FD47549E1}"/>
    <dgm:cxn modelId="{FDCD1BFA-80ED-481D-83C4-9B431F51B8EE}" srcId="{837D888A-A429-4BA4-9CD2-6ADB51C1BBE7}" destId="{695CCD51-BEDD-4568-8C1D-5EBCEEFBF1DD}" srcOrd="0" destOrd="0" parTransId="{5C121AD9-5559-45EE-9C0A-DD1BF7A8A5F5}" sibTransId="{45178083-96AC-44F9-B67F-60DBE6944676}"/>
    <dgm:cxn modelId="{E96418A0-2B79-4155-81D3-B5F8637A7833}" type="presOf" srcId="{885A84BF-1D5B-4A24-883C-71C67767C044}" destId="{21F164DB-B87D-4F6F-BB68-EE5CA1ECAA04}" srcOrd="0" destOrd="3" presId="urn:microsoft.com/office/officeart/2005/8/layout/vList5"/>
    <dgm:cxn modelId="{7B9F0FE8-6439-43CE-9BC6-D65E83B97D21}" srcId="{B82D58F7-A2D4-4C9B-8504-C9E15BE7E43F}" destId="{885A84BF-1D5B-4A24-883C-71C67767C044}" srcOrd="3" destOrd="0" parTransId="{B5CA43CC-AD07-4A72-8F90-70CA31233780}" sibTransId="{1686B893-CDA6-4D8B-8B51-4D1BCE765B5C}"/>
    <dgm:cxn modelId="{562E34FB-5353-4F83-B38B-7AD4BAF83056}" srcId="{B82D58F7-A2D4-4C9B-8504-C9E15BE7E43F}" destId="{74694466-994A-47E2-A554-BDDBAFC4BF1A}" srcOrd="0" destOrd="0" parTransId="{ABD6923F-4620-4C93-9E0E-61068C04B660}" sibTransId="{D35A5CE3-F00B-464F-BA78-7DF28427518D}"/>
    <dgm:cxn modelId="{D1E1C524-2BF5-4C04-9FAA-28222FF6C70F}" type="presOf" srcId="{A97DF8C7-54D9-4FE5-AFBB-6E104B9FDE29}" destId="{1A934226-F726-4C91-9B56-4873E9CF6B79}" srcOrd="0" destOrd="1" presId="urn:microsoft.com/office/officeart/2005/8/layout/vList5"/>
    <dgm:cxn modelId="{D3994BB7-49D4-4A6D-B830-C46E4BBC5325}" srcId="{71BEF89A-F914-4CA1-9477-660AE42232DC}" destId="{DCDDEB2C-B075-4CB0-9DD2-3D4A236DA859}" srcOrd="2" destOrd="0" parTransId="{7653ABC4-807B-4CE6-B4CC-C6E455CDCCD1}" sibTransId="{00BA14F8-A022-4E06-8AA2-63B28085B12C}"/>
    <dgm:cxn modelId="{39961AC6-236D-4F7A-B72A-C80327C33683}" type="presOf" srcId="{DCDDEB2C-B075-4CB0-9DD2-3D4A236DA859}" destId="{59C6D4B6-BDB6-4192-8929-28E293C47F33}" srcOrd="0" destOrd="0" presId="urn:microsoft.com/office/officeart/2005/8/layout/vList5"/>
    <dgm:cxn modelId="{9B4604B8-16A8-4EA5-AAF6-01F488BC2BFE}" type="presOf" srcId="{74694466-994A-47E2-A554-BDDBAFC4BF1A}" destId="{21F164DB-B87D-4F6F-BB68-EE5CA1ECAA04}" srcOrd="0" destOrd="0" presId="urn:microsoft.com/office/officeart/2005/8/layout/vList5"/>
    <dgm:cxn modelId="{AEF7D4AE-E260-47DC-8D81-896E564D1669}" srcId="{837D888A-A429-4BA4-9CD2-6ADB51C1BBE7}" destId="{A97DF8C7-54D9-4FE5-AFBB-6E104B9FDE29}" srcOrd="1" destOrd="0" parTransId="{B76140B6-FDB3-421A-B5EE-EF3CE5AE794B}" sibTransId="{E5105790-5985-45AA-8B20-78CCA2622673}"/>
    <dgm:cxn modelId="{0DA93E11-F789-46A0-A5BA-BC71C56F3030}" srcId="{B82D58F7-A2D4-4C9B-8504-C9E15BE7E43F}" destId="{9EA7562F-D7CC-4000-BEEC-BBA244DB71F1}" srcOrd="4" destOrd="0" parTransId="{0873C931-AAC9-4228-8906-C70A45D45C09}" sibTransId="{8D6CB4EC-962D-4D70-80AF-53183C98CE12}"/>
    <dgm:cxn modelId="{7DFE915F-F14B-4382-A151-33FD15F585B2}" srcId="{71BEF89A-F914-4CA1-9477-660AE42232DC}" destId="{B82D58F7-A2D4-4C9B-8504-C9E15BE7E43F}" srcOrd="0" destOrd="0" parTransId="{976CC4D5-D9A2-45E8-A8A6-583054EEC3B5}" sibTransId="{1888A41F-CC8C-440E-8D3A-05DE0860D80D}"/>
    <dgm:cxn modelId="{46C44E0D-AA2E-41D0-B715-9E88B283D864}" type="presOf" srcId="{71BEF89A-F914-4CA1-9477-660AE42232DC}" destId="{A1FE9F68-A38F-44E1-8A47-B3AFB74F8252}" srcOrd="0" destOrd="0" presId="urn:microsoft.com/office/officeart/2005/8/layout/vList5"/>
    <dgm:cxn modelId="{065DA88A-63F3-4E51-B499-3931A41AD432}" srcId="{DCDDEB2C-B075-4CB0-9DD2-3D4A236DA859}" destId="{48E8A850-AA27-4BBD-9CEB-2485AA3AEAD8}" srcOrd="0" destOrd="0" parTransId="{DCAB6F3D-8031-4783-BBBC-6BFC9BDD3E3B}" sibTransId="{5A8C1016-4844-44B9-8930-49F6C5D1E3CF}"/>
    <dgm:cxn modelId="{392CB4A5-8857-4D8D-B9C7-FCDACEBD13EF}" srcId="{DCDDEB2C-B075-4CB0-9DD2-3D4A236DA859}" destId="{631A4716-0E8A-4DE0-B6A4-AF3A20F3A554}" srcOrd="1" destOrd="0" parTransId="{817B13CC-56B2-4FF9-AE91-BCC31D585126}" sibTransId="{BE76F699-F3FE-42E1-A2EC-F48ED9584EC2}"/>
    <dgm:cxn modelId="{F833708F-9FC1-4747-8348-D5C82E1AF760}" type="presParOf" srcId="{A1FE9F68-A38F-44E1-8A47-B3AFB74F8252}" destId="{B397C113-B722-40F5-970C-39B437F424FC}" srcOrd="0" destOrd="0" presId="urn:microsoft.com/office/officeart/2005/8/layout/vList5"/>
    <dgm:cxn modelId="{09DCF4CF-D3E7-4886-A5C0-9F962A68D26E}" type="presParOf" srcId="{B397C113-B722-40F5-970C-39B437F424FC}" destId="{C24C30D3-8FDA-4AEC-9586-A3F377C9D36D}" srcOrd="0" destOrd="0" presId="urn:microsoft.com/office/officeart/2005/8/layout/vList5"/>
    <dgm:cxn modelId="{6ADAAFDC-B01D-4158-8109-E6EFE6A7A34D}" type="presParOf" srcId="{B397C113-B722-40F5-970C-39B437F424FC}" destId="{21F164DB-B87D-4F6F-BB68-EE5CA1ECAA04}" srcOrd="1" destOrd="0" presId="urn:microsoft.com/office/officeart/2005/8/layout/vList5"/>
    <dgm:cxn modelId="{8B68342B-5C9C-4A70-A3E2-DC156E2FA1FB}" type="presParOf" srcId="{A1FE9F68-A38F-44E1-8A47-B3AFB74F8252}" destId="{DED1CF65-9C8B-4C44-923F-0E0B8C1A823E}" srcOrd="1" destOrd="0" presId="urn:microsoft.com/office/officeart/2005/8/layout/vList5"/>
    <dgm:cxn modelId="{99E94B26-07FB-4BA1-AD67-C1B52DD6FDDB}" type="presParOf" srcId="{A1FE9F68-A38F-44E1-8A47-B3AFB74F8252}" destId="{B561D9E8-CBDC-4991-A014-805C97D30E45}" srcOrd="2" destOrd="0" presId="urn:microsoft.com/office/officeart/2005/8/layout/vList5"/>
    <dgm:cxn modelId="{D3590B1A-1EE2-4A57-AEC9-67DF50A562B2}" type="presParOf" srcId="{B561D9E8-CBDC-4991-A014-805C97D30E45}" destId="{6A600D97-1ADD-49D4-8F60-DCE7F7BFFE45}" srcOrd="0" destOrd="0" presId="urn:microsoft.com/office/officeart/2005/8/layout/vList5"/>
    <dgm:cxn modelId="{B899AD94-30A9-4390-A2CA-2F1475161B48}" type="presParOf" srcId="{B561D9E8-CBDC-4991-A014-805C97D30E45}" destId="{1A934226-F726-4C91-9B56-4873E9CF6B79}" srcOrd="1" destOrd="0" presId="urn:microsoft.com/office/officeart/2005/8/layout/vList5"/>
    <dgm:cxn modelId="{7A1F2EAE-A40C-4893-9009-0C97FE330041}" type="presParOf" srcId="{A1FE9F68-A38F-44E1-8A47-B3AFB74F8252}" destId="{B5FDF862-DDA0-4404-8369-E8E943A1A0A9}" srcOrd="3" destOrd="0" presId="urn:microsoft.com/office/officeart/2005/8/layout/vList5"/>
    <dgm:cxn modelId="{0F5678D4-2D0B-48F7-8707-57AD9B3D61A0}" type="presParOf" srcId="{A1FE9F68-A38F-44E1-8A47-B3AFB74F8252}" destId="{C58C4490-2603-4C09-9A08-75A761235843}" srcOrd="4" destOrd="0" presId="urn:microsoft.com/office/officeart/2005/8/layout/vList5"/>
    <dgm:cxn modelId="{73B00049-4A36-44E4-99D2-6555512D6ABA}" type="presParOf" srcId="{C58C4490-2603-4C09-9A08-75A761235843}" destId="{59C6D4B6-BDB6-4192-8929-28E293C47F33}" srcOrd="0" destOrd="0" presId="urn:microsoft.com/office/officeart/2005/8/layout/vList5"/>
    <dgm:cxn modelId="{A3B17C64-BA18-4D84-B21A-48F76E79C3EE}" type="presParOf" srcId="{C58C4490-2603-4C09-9A08-75A761235843}" destId="{A2C6F9D4-E010-4BF8-B131-7742E0A0F7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164DB-B87D-4F6F-BB68-EE5CA1ECAA04}">
      <dsp:nvSpPr>
        <dsp:cNvPr id="0" name=""/>
        <dsp:cNvSpPr/>
      </dsp:nvSpPr>
      <dsp:spPr>
        <a:xfrm rot="5400000">
          <a:off x="3398164" y="-1369014"/>
          <a:ext cx="2138487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…ЦЕЛЕСООБРАЗНО ЗАКЛЮЧЕНИЕ ДОГОВОРА МЕЖДУ СОВЕТСКИМИ РЕСПУБЛИКАМИ О ФОРМАЛЬНОМ ВСТУПЛЕНИИ В СОСТАВ РСФСР НА ПРАВАХ АВТОНОМИЙ</a:t>
          </a:r>
          <a:endParaRPr lang="ru-RU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И.Сталин, нарком по делам национальностей</a:t>
          </a:r>
          <a:endParaRPr lang="ru-RU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2029008" y="104534"/>
        <a:ext cx="4772408" cy="1929703"/>
      </dsp:txXfrm>
    </dsp:sp>
    <dsp:sp modelId="{C24C30D3-8FDA-4AEC-9586-A3F377C9D36D}">
      <dsp:nvSpPr>
        <dsp:cNvPr id="0" name=""/>
        <dsp:cNvSpPr/>
      </dsp:nvSpPr>
      <dsp:spPr>
        <a:xfrm>
          <a:off x="666899" y="223478"/>
          <a:ext cx="1362108" cy="169181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33392" y="289971"/>
        <a:ext cx="1229122" cy="1558829"/>
      </dsp:txXfrm>
    </dsp:sp>
    <dsp:sp modelId="{1A934226-F726-4C91-9B56-4873E9CF6B79}">
      <dsp:nvSpPr>
        <dsp:cNvPr id="0" name=""/>
        <dsp:cNvSpPr/>
      </dsp:nvSpPr>
      <dsp:spPr>
        <a:xfrm rot="5400000">
          <a:off x="3347454" y="949437"/>
          <a:ext cx="2220813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ОБЪЕДИНЕНИЕ ХОЗЯЙСТВЕННЫХ УСИЛИЙ И ОБЩЕЙ ПОЛИТИКИ  СЧИТАЕМ НЕОБХОДИМЫМ, НО С СОХРАНЕНИЕМ ВСЕХ АТРИБУТОВ НЕЗАВИСИМОСТИ</a:t>
          </a:r>
          <a:endParaRPr lang="ru-RU" sz="1600" b="1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ЦК КП Грузии</a:t>
          </a:r>
          <a:endParaRPr lang="ru-RU" sz="1400" kern="1200" dirty="0"/>
        </a:p>
      </dsp:txBody>
      <dsp:txXfrm rot="-5400000">
        <a:off x="2019461" y="2385842"/>
        <a:ext cx="4768389" cy="2003991"/>
      </dsp:txXfrm>
    </dsp:sp>
    <dsp:sp modelId="{6A600D97-1ADD-49D4-8F60-DCE7F7BFFE45}">
      <dsp:nvSpPr>
        <dsp:cNvPr id="0" name=""/>
        <dsp:cNvSpPr/>
      </dsp:nvSpPr>
      <dsp:spPr>
        <a:xfrm>
          <a:off x="666899" y="2538584"/>
          <a:ext cx="1352562" cy="169850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32926" y="2604611"/>
        <a:ext cx="1220508" cy="1566451"/>
      </dsp:txXfrm>
    </dsp:sp>
    <dsp:sp modelId="{A2C6F9D4-E010-4BF8-B131-7742E0A0F74A}">
      <dsp:nvSpPr>
        <dsp:cNvPr id="0" name=""/>
        <dsp:cNvSpPr/>
      </dsp:nvSpPr>
      <dsp:spPr>
        <a:xfrm rot="5400000">
          <a:off x="3404294" y="3309051"/>
          <a:ext cx="2220813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ПРИЗНАТЬ НЕОБХОДИМЫМ ЗАКЛЮЧЕНИЕ ДОГОВОРА МЕЖДУ СОВЕТСКИМИ РЕСПУБЛИКАМИ ОБ ОБЪЕДИНЕНИИ ИХ В СОЮЗ С ОСТАВЛЕНИЕМ ЗА КАЖДОЙ ИЗ НИХ ПРАВА СВОБОДНОГО ВЫХОДА ИЗ СОСТАВА СОЮЗА</a:t>
          </a:r>
          <a:endParaRPr lang="ru-RU" sz="1600" b="1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В.Ленин, председатель Совнаркома</a:t>
          </a:r>
          <a:endParaRPr lang="ru-RU" sz="1400" kern="1200" dirty="0"/>
        </a:p>
      </dsp:txBody>
      <dsp:txXfrm rot="-5400000">
        <a:off x="2076301" y="4745456"/>
        <a:ext cx="4768389" cy="2003991"/>
      </dsp:txXfrm>
    </dsp:sp>
    <dsp:sp modelId="{59C6D4B6-BDB6-4192-8929-28E293C47F33}">
      <dsp:nvSpPr>
        <dsp:cNvPr id="0" name=""/>
        <dsp:cNvSpPr/>
      </dsp:nvSpPr>
      <dsp:spPr>
        <a:xfrm>
          <a:off x="690551" y="5002507"/>
          <a:ext cx="1409401" cy="149832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59352" y="5071308"/>
        <a:ext cx="1271799" cy="136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9000" t="-12000" r="-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9%20&#1082;&#1083;\&#1091;&#1088;&#1086;&#1082;%2017\Gimn-SSSR-Soyuz-nerushimyy-respublik-svobodnyh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9%20&#1082;&#1083;\&#1091;&#1088;&#1086;&#1082;%2017\best-mp3.ru_gimn_-_internacional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12000" r="-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7"/>
            <a:ext cx="9144000" cy="439248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Georgia" pitchFamily="18" charset="0"/>
              </a:rPr>
              <a:t/>
            </a:r>
            <a:br>
              <a:rPr lang="ru-RU" sz="5400" b="1" i="1" dirty="0" smtClean="0">
                <a:latin typeface="Georgia" pitchFamily="18" charset="0"/>
              </a:rPr>
            </a:br>
            <a:r>
              <a:rPr lang="ru-RU" sz="5400" i="1" dirty="0" smtClean="0">
                <a:latin typeface="Georgia" pitchFamily="18" charset="0"/>
              </a:rPr>
              <a:t/>
            </a:r>
            <a:br>
              <a:rPr lang="ru-RU" sz="5400" i="1" dirty="0" smtClean="0">
                <a:latin typeface="Georgia" pitchFamily="18" charset="0"/>
              </a:rPr>
            </a:br>
            <a:r>
              <a:rPr lang="ru-RU" sz="5400" i="1" dirty="0" smtClean="0">
                <a:latin typeface="Georgia" pitchFamily="18" charset="0"/>
              </a:rPr>
              <a:t/>
            </a:r>
            <a:br>
              <a:rPr lang="ru-RU" sz="5400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КАК БУДЕТ НАЗЫВАТЬСЯ НАШ УРОК СЕГОДНЯ?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4" name="Gimn-SSSR-Soyuz-nerushimyy-respublik-svobodnyh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ДОМАШНЕЕ ЗАДАНИЕ: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</a:rPr>
              <a:t>П. 19,</a:t>
            </a:r>
          </a:p>
          <a:p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</a:rPr>
              <a:t>ТЕРМИНЫ: АВТОНОМИЗАЦИЯ, КОНФЕДЕРАЦИЯ</a:t>
            </a:r>
            <a:r>
              <a:rPr lang="ru-RU" sz="4000" b="1" smtClean="0">
                <a:solidFill>
                  <a:schemeClr val="bg1">
                    <a:lumMod val="75000"/>
                  </a:schemeClr>
                </a:solidFill>
              </a:rPr>
              <a:t>, ФЕДЕРАЦИЯ, ДЕКЛАРАЦИЯ, КОРЕНИЗАЦИЯ, СУВЕРЕНИТЕТ</a:t>
            </a:r>
            <a:endParaRPr lang="ru-RU" sz="4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</a:rPr>
              <a:t>ИСТОРИЧЕСКОЕ ЗНАЧЕНИЕ ОБРАЗОВАНИЯ СССР (</a:t>
            </a:r>
            <a:r>
              <a:rPr lang="ru-RU" sz="4000" b="1" i="1" dirty="0" smtClean="0">
                <a:solidFill>
                  <a:schemeClr val="bg1">
                    <a:lumMod val="75000"/>
                  </a:schemeClr>
                </a:solidFill>
              </a:rPr>
              <a:t>письменно</a:t>
            </a:r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ru-RU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2000" r="-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7"/>
            <a:ext cx="9144000" cy="439248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Georgia" pitchFamily="18" charset="0"/>
              </a:rPr>
              <a:t/>
            </a:r>
            <a:br>
              <a:rPr lang="ru-RU" sz="5400" b="1" i="1" dirty="0" smtClean="0">
                <a:latin typeface="Georgia" pitchFamily="18" charset="0"/>
              </a:rPr>
            </a:br>
            <a:r>
              <a:rPr lang="ru-RU" sz="5400" i="1" dirty="0" smtClean="0">
                <a:latin typeface="Georgia" pitchFamily="18" charset="0"/>
              </a:rPr>
              <a:t/>
            </a:r>
            <a:br>
              <a:rPr lang="ru-RU" sz="5400" i="1" dirty="0" smtClean="0">
                <a:latin typeface="Georgia" pitchFamily="18" charset="0"/>
              </a:rPr>
            </a:br>
            <a:r>
              <a:rPr lang="ru-RU" sz="5400" i="1" dirty="0" smtClean="0">
                <a:latin typeface="Georgia" pitchFamily="18" charset="0"/>
              </a:rPr>
              <a:t/>
            </a:r>
            <a:br>
              <a:rPr lang="ru-RU" sz="5400" i="1" dirty="0" smtClean="0">
                <a:latin typeface="Georgia" pitchFamily="18" charset="0"/>
              </a:rPr>
            </a:br>
            <a:r>
              <a:rPr lang="ru-RU" sz="5400" b="1" i="1" dirty="0" smtClean="0">
                <a:latin typeface="Georgia" pitchFamily="18" charset="0"/>
              </a:rPr>
              <a:t>ОБРАЗОВАНИЕ</a:t>
            </a:r>
            <a:br>
              <a:rPr lang="ru-RU" sz="5400" b="1" i="1" dirty="0" smtClean="0">
                <a:latin typeface="Georgia" pitchFamily="18" charset="0"/>
              </a:rPr>
            </a:br>
            <a:r>
              <a:rPr lang="ru-RU" sz="5400" b="1" i="1" dirty="0" smtClean="0">
                <a:latin typeface="Georgia" pitchFamily="18" charset="0"/>
              </a:rPr>
              <a:t> СОЮЗА </a:t>
            </a:r>
            <a:br>
              <a:rPr lang="ru-RU" sz="5400" b="1" i="1" dirty="0" smtClean="0">
                <a:latin typeface="Georgia" pitchFamily="18" charset="0"/>
              </a:rPr>
            </a:br>
            <a:r>
              <a:rPr lang="ru-RU" sz="5400" b="1" i="1" dirty="0" smtClean="0">
                <a:latin typeface="Georgia" pitchFamily="18" charset="0"/>
              </a:rPr>
              <a:t>СОВЕТСКИХ СОЦИАЛИСТИЧЕСКИХ РЕСПУБЛИК</a:t>
            </a:r>
            <a:br>
              <a:rPr lang="ru-RU" sz="5400" b="1" i="1" dirty="0" smtClean="0">
                <a:latin typeface="Georgia" pitchFamily="18" charset="0"/>
              </a:rPr>
            </a:br>
            <a:r>
              <a:rPr lang="ru-RU" sz="5400" b="1" i="1" dirty="0" smtClean="0">
                <a:latin typeface="Georgia" pitchFamily="18" charset="0"/>
              </a:rPr>
              <a:t>(СССР)</a:t>
            </a:r>
            <a:endParaRPr lang="ru-RU" sz="5400" b="1" i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9362" y="6165304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https://prezentacija.biz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ПРОГРАММА БОЛЬШЕВИКОВ ПО НАЦИОНАЛЬНОМУ ВОПРОСУ: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7929586" cy="1714519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«ПРАВО НАЦИЙ НА САМООПРЕДЕЛЕНИЕ, ВПЛОТЬ ДО ОТДЕЛЕНИЯ И ОБРАЗОВАНИЯ САМОСТОЯТЕЛЬНЫХ ГОСУДАРСТВ»</a:t>
            </a:r>
          </a:p>
          <a:p>
            <a:pPr marL="457200" indent="-457200" algn="ctr"/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«СОЗДАНИЕ ОБЩЕМИРОВОГО СОЮЗА СОВЕТСКИХ РЕСПУБЛИК»</a:t>
            </a:r>
            <a:endParaRPr lang="ru-RU" sz="20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2362200"/>
            <a:ext cx="4860032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+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ПРОВОЗГЛАШЕНИЕ НЕЗАВИСИМОСТИ ФИНЛЯНДИИ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+    СОЗДАНИЕ ЗАКАВКАЗСКОЙ ФЕДЕРАЦИИ В СОСТАВЕ ГРУЗИИ, АРМЕНИИ И АЗЕРБАЙДЖАНА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+    ПРИСОЕДИНЕНИЕ МОЛДАВИИ К РУМЫНИИ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+    ПРОВОЗГЛАШЕНИЕ НЕЗАВИСИМОСТИ ТУРКЕСТАНА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+    СОЗДАНИЕ ДАЛЬНЕВОСТОЧНОЙ РЕСПУБЛИКИ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498975" cy="4495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РАЗРУШЕНИЕ ТРАДИЦИОННЫХ ЭКОНОМИЧЕСКИХ СВЯЗЕЙ МЕЖДУ ЧАСТЯМИ БЫВШЕЙ ИМПЕРИИ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   РАЗРУШЕНИЕ ТОРГОВЫХ СВЯЗЕЙ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   РАЗРУШЕНИЕ СЕМЕЙ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Месяц 6"/>
          <p:cNvSpPr/>
          <p:nvPr/>
        </p:nvSpPr>
        <p:spPr>
          <a:xfrm rot="10800000">
            <a:off x="7143768" y="785794"/>
            <a:ext cx="1327015" cy="1557261"/>
          </a:xfrm>
          <a:prstGeom prst="mo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1142984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ПРИЧИНЫ ОБЪЕДИНЕНИЯ СОВЕТСКИХ РЕСПУБЛИК:</a:t>
            </a:r>
            <a:endParaRPr lang="ru-RU" dirty="0">
              <a:solidFill>
                <a:schemeClr val="bg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НАЛИЧИЕ ЕДИНООБРАЗНОЙ ПОЛИТИЧЕСКОЙ СИСТЕМЫ - СОВЕТОВ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РУКОВОДЯЩАЯ РОЛЬ В ГОСУДАРСТВЕ КОММУНИСТИЧЕСКОЙ ПАРТИИ БОЛЬШЕВИКОВ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ЕДИНЫЕ ВООРУЖЕННЫЕ СИЛЫ – КРАСНАЯ АРМИЯ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НЕОБХОДИМОСТЬ ВОССТАНОВЛЕНИЯ ЭКОНОМИЧЕСКИХ И ТОРГОВЫХ СВЯЗЕЙ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НЕОБХОДИМОСТЬ КООРДИНАЦИИ ДЕЙСТВИЙ В БОРЬБЕ С ОБЩИМ ВРАГОМ - МИРОВЫМ КАПИТАЛИЗМОМ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0"/>
          <a:ext cx="7620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260648"/>
            <a:ext cx="1477328" cy="604867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Проекты   государственного устройства   будущего союзного   государства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4C30D3-8FDA-4AEC-9586-A3F377C9D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24C30D3-8FDA-4AEC-9586-A3F377C9D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F164DB-B87D-4F6F-BB68-EE5CA1ECA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1F164DB-B87D-4F6F-BB68-EE5CA1ECA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00D97-1ADD-49D4-8F60-DCE7F7BFF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6A600D97-1ADD-49D4-8F60-DCE7F7BFF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934226-F726-4C91-9B56-4873E9CF6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1A934226-F726-4C91-9B56-4873E9CF6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C6D4B6-BDB6-4192-8929-28E293C47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59C6D4B6-BDB6-4192-8929-28E293C47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6F9D4-E010-4BF8-B131-7742E0A0F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A2C6F9D4-E010-4BF8-B131-7742E0A0F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ДЕКЛАРАЦИЯ ОБ ОБРАЗОВАНИИ СССР  30 декабря 1922 г.</a:t>
            </a:r>
            <a:endParaRPr lang="ru-RU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071546"/>
            <a:ext cx="8507288" cy="551723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      «</a:t>
            </a: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Союз является добровольным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      объединением равноправных народов,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      за каждой республикой обеспечено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      право свободного выхода из Союза,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      доступ в Союз открыт всем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      социалистическим советским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      республикам, как существующим, так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      и имеющим возникнуть в будущем.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      Новое союзное государство является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достойным увенчанием заложенных еще в октябре 1917 года основ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мирного сожительства и братского сотрудничества народов, оно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послужит верным оплотом против мирового капитализма и новым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решительным шагом по пути объединения трудящихся всех стран в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мировую Социалистическую Советскую Республику.»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- ЧЬЯ ЖЕ ТОЧКА ЗРЕНИЯ ВОЗОБЛАДАЛА?</a:t>
            </a:r>
            <a:endParaRPr lang="ru-RU" sz="20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6631" t="35636" r="7294" b="19977"/>
          <a:stretch>
            <a:fillRect/>
          </a:stretch>
        </p:blipFill>
        <p:spPr bwMode="auto">
          <a:xfrm>
            <a:off x="357158" y="1142984"/>
            <a:ext cx="4038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КОНСТИТУЦИЯ СССР 1924 г.</a:t>
            </a:r>
            <a:endParaRPr lang="ru-RU" sz="3600" dirty="0">
              <a:solidFill>
                <a:schemeClr val="bg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5004048" cy="5661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Российская Социалистическая   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Федеративная      Советская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Республика   (РСФСР), Украинская  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Социалистическая   Советская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Республика   (УССР),   Белорусская  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Социалистическая   Советская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Республика  (БССР)  и 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Закавказская Социалистическая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Федеративная Советская   Республика  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объединяются   в   одно  союзное 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государство  —  Союз  Советских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</a:rPr>
              <a:t>Социалистических Республик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5645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ГОСУДАРСТВЕННЫЕ СИМВОЛЫ СССР</a:t>
            </a:r>
            <a:endParaRPr lang="ru-RU" sz="3200" dirty="0">
              <a:solidFill>
                <a:schemeClr val="bg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ГОСУДАРСТВЕННЫЙ ГЕРБ СССР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ГОСУДАРСТВЕННЫЙ ФЛАГ СССР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32" y="2362200"/>
            <a:ext cx="4163144" cy="41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36912"/>
            <a:ext cx="420846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est-mp3.ru_gimn_-_internacion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4716016" y="5733256"/>
            <a:ext cx="4041775" cy="750887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ГОСУДАРСТВЕННЫЙ ГИМН  СССР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4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1922 Г. – РОССИЯ, УКРАИНА, БЕЛОРУССИЯ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1925 Г. – ТУРКМЕНИЯ, УЗБЕКИСТАН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1931 Г. – ТАДЖИКИСТАН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1936 Г. – ГРУЗИЯ, АРМЕНИЯ, АЗЕРБАЙДЖАН, КИРГИЗИЯ, КАЗАХСТАН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1939 Г. – ЛАТВИЯ, ЭСТОНИЯ, ЛИТВА, МОЛДАВИЯ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1940 Г. – КАРЕЛО-ФИНСКАЯ ССР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chemeClr val="bg1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РАСШИРЕНИЕ СОСТАВА 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СССР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rgbClr val="C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C0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290</TotalTime>
  <Words>432</Words>
  <Application>Microsoft Office PowerPoint</Application>
  <PresentationFormat>Экран (4:3)</PresentationFormat>
  <Paragraphs>72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КАК БУДЕТ НАЗЫВАТЬСЯ НАШ УРОК СЕГОДНЯ?</vt:lpstr>
      <vt:lpstr>   ОБРАЗОВАНИЕ  СОЮЗА  СОВЕТСКИХ СОЦИАЛИСТИЧЕСКИХ РЕСПУБЛИК (СССР)</vt:lpstr>
      <vt:lpstr>ПРОГРАММА БОЛЬШЕВИКОВ ПО НАЦИОНАЛЬНОМУ ВОПРОСУ:</vt:lpstr>
      <vt:lpstr>ПРИЧИНЫ ОБЪЕДИНЕНИЯ СОВЕТСКИХ РЕСПУБЛИК:</vt:lpstr>
      <vt:lpstr>Презентация PowerPoint</vt:lpstr>
      <vt:lpstr>ДЕКЛАРАЦИЯ ОБ ОБРАЗОВАНИИ СССР  30 декабря 1922 г.</vt:lpstr>
      <vt:lpstr>КОНСТИТУЦИЯ СССР 1924 г.</vt:lpstr>
      <vt:lpstr>ГОСУДАРСТВЕННЫЕ СИМВОЛЫ СССР</vt:lpstr>
      <vt:lpstr>РАСШИРЕНИЕ СОСТАВА СССР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ОБРАЗОВАНИЕ  СОЮЗА  СОВЕТСКИХ СОЦИАЛИСТИЧЕСКИХ РЕСПУБЛИК (СССР)</dc:title>
  <dc:creator>Виктор</dc:creator>
  <cp:lastModifiedBy>nebom zav</cp:lastModifiedBy>
  <cp:revision>25</cp:revision>
  <dcterms:created xsi:type="dcterms:W3CDTF">2012-06-26T16:39:52Z</dcterms:created>
  <dcterms:modified xsi:type="dcterms:W3CDTF">2017-11-19T13:38:13Z</dcterms:modified>
</cp:coreProperties>
</file>